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</p:sldMasterIdLst>
  <p:notesMasterIdLst>
    <p:notesMasterId r:id="rId21"/>
  </p:notesMasterIdLst>
  <p:handoutMasterIdLst>
    <p:handoutMasterId r:id="rId22"/>
  </p:handoutMasterIdLst>
  <p:sldIdLst>
    <p:sldId id="280" r:id="rId2"/>
    <p:sldId id="326" r:id="rId3"/>
    <p:sldId id="328" r:id="rId4"/>
    <p:sldId id="312" r:id="rId5"/>
    <p:sldId id="332" r:id="rId6"/>
    <p:sldId id="329" r:id="rId7"/>
    <p:sldId id="314" r:id="rId8"/>
    <p:sldId id="330" r:id="rId9"/>
    <p:sldId id="327" r:id="rId10"/>
    <p:sldId id="313" r:id="rId11"/>
    <p:sldId id="334" r:id="rId12"/>
    <p:sldId id="317" r:id="rId13"/>
    <p:sldId id="318" r:id="rId14"/>
    <p:sldId id="320" r:id="rId15"/>
    <p:sldId id="321" r:id="rId16"/>
    <p:sldId id="322" r:id="rId17"/>
    <p:sldId id="323" r:id="rId18"/>
    <p:sldId id="331" r:id="rId19"/>
    <p:sldId id="325" r:id="rId20"/>
  </p:sldIdLst>
  <p:sldSz cx="9144000" cy="5715000" type="screen16x1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6327" autoAdjust="0"/>
  </p:normalViewPr>
  <p:slideViewPr>
    <p:cSldViewPr snapToGrid="0" snapToObjects="1">
      <p:cViewPr varScale="1">
        <p:scale>
          <a:sx n="73" d="100"/>
          <a:sy n="73" d="100"/>
        </p:scale>
        <p:origin x="1008" y="5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034579" cy="351562"/>
          </a:xfrm>
          <a:prstGeom prst="rect">
            <a:avLst/>
          </a:prstGeom>
        </p:spPr>
        <p:txBody>
          <a:bodyPr vert="horz" lIns="93800" tIns="46901" rIns="93800" bIns="46901" rtlCol="0"/>
          <a:lstStyle>
            <a:lvl1pPr algn="l" eaLnBrk="1" hangingPunct="1">
              <a:defRPr sz="1200">
                <a:ea typeface="MS PGothic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344" y="1"/>
            <a:ext cx="4036170" cy="351562"/>
          </a:xfrm>
          <a:prstGeom prst="rect">
            <a:avLst/>
          </a:prstGeom>
        </p:spPr>
        <p:txBody>
          <a:bodyPr vert="horz" lIns="93800" tIns="46901" rIns="93800" bIns="46901" rtlCol="0"/>
          <a:lstStyle>
            <a:lvl1pPr algn="r" eaLnBrk="1" hangingPunct="1">
              <a:defRPr sz="1200">
                <a:ea typeface="MS PGothic" charset="-128"/>
              </a:defRPr>
            </a:lvl1pPr>
          </a:lstStyle>
          <a:p>
            <a:pPr>
              <a:defRPr/>
            </a:pPr>
            <a:fld id="{8ABD4B5B-3241-40B0-B12C-2F1A08A33058}" type="datetimeFigureOut">
              <a:rPr lang="en-US"/>
              <a:pPr>
                <a:defRPr/>
              </a:pPr>
              <a:t>11/15/2020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671542"/>
            <a:ext cx="4034579" cy="351562"/>
          </a:xfrm>
          <a:prstGeom prst="rect">
            <a:avLst/>
          </a:prstGeom>
        </p:spPr>
        <p:txBody>
          <a:bodyPr vert="horz" lIns="93800" tIns="46901" rIns="93800" bIns="46901" rtlCol="0" anchor="b"/>
          <a:lstStyle>
            <a:lvl1pPr algn="l" eaLnBrk="1" hangingPunct="1">
              <a:defRPr sz="1200">
                <a:ea typeface="MS PGothic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344" y="6671542"/>
            <a:ext cx="4036170" cy="351562"/>
          </a:xfrm>
          <a:prstGeom prst="rect">
            <a:avLst/>
          </a:prstGeom>
        </p:spPr>
        <p:txBody>
          <a:bodyPr vert="horz" lIns="93800" tIns="46901" rIns="93800" bIns="46901" rtlCol="0" anchor="b"/>
          <a:lstStyle>
            <a:lvl1pPr algn="r" eaLnBrk="1" hangingPunct="1">
              <a:defRPr sz="1200">
                <a:ea typeface="MS PGothic" charset="-128"/>
              </a:defRPr>
            </a:lvl1pPr>
          </a:lstStyle>
          <a:p>
            <a:pPr>
              <a:defRPr/>
            </a:pPr>
            <a:fld id="{BE1B9EDD-45BB-436F-B3E5-89574CFE0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86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034579" cy="349940"/>
          </a:xfrm>
          <a:prstGeom prst="rect">
            <a:avLst/>
          </a:prstGeom>
        </p:spPr>
        <p:txBody>
          <a:bodyPr vert="horz" lIns="93800" tIns="46901" rIns="93800" bIns="46901" rtlCol="0"/>
          <a:lstStyle>
            <a:lvl1pPr algn="l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344" y="2"/>
            <a:ext cx="4036170" cy="349940"/>
          </a:xfrm>
          <a:prstGeom prst="rect">
            <a:avLst/>
          </a:prstGeom>
        </p:spPr>
        <p:txBody>
          <a:bodyPr vert="horz" lIns="93800" tIns="46901" rIns="93800" bIns="46901" rtlCol="0"/>
          <a:lstStyle>
            <a:lvl1pPr algn="r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31179D5A-0CA9-4B5B-AF08-EEE39FA7C512}" type="datetimeFigureOut">
              <a:rPr lang="en-US"/>
              <a:pPr>
                <a:defRPr/>
              </a:pPr>
              <a:t>11/15/2020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9525" y="530225"/>
            <a:ext cx="4210050" cy="2630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00" tIns="46901" rIns="93800" bIns="4690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548" y="3335774"/>
            <a:ext cx="7446008" cy="3159180"/>
          </a:xfrm>
          <a:prstGeom prst="rect">
            <a:avLst/>
          </a:prstGeom>
        </p:spPr>
        <p:txBody>
          <a:bodyPr vert="horz" lIns="93800" tIns="46901" rIns="93800" bIns="4690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71542"/>
            <a:ext cx="4034579" cy="349940"/>
          </a:xfrm>
          <a:prstGeom prst="rect">
            <a:avLst/>
          </a:prstGeom>
        </p:spPr>
        <p:txBody>
          <a:bodyPr vert="horz" lIns="93800" tIns="46901" rIns="93800" bIns="46901" rtlCol="0" anchor="b"/>
          <a:lstStyle>
            <a:lvl1pPr algn="l" eaLnBrk="1" hangingPunct="1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344" y="6671542"/>
            <a:ext cx="4036170" cy="349940"/>
          </a:xfrm>
          <a:prstGeom prst="rect">
            <a:avLst/>
          </a:prstGeom>
        </p:spPr>
        <p:txBody>
          <a:bodyPr vert="horz" wrap="square" lIns="93800" tIns="46901" rIns="93800" bIns="469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MS PGothic" charset="-128"/>
              </a:defRPr>
            </a:lvl1pPr>
          </a:lstStyle>
          <a:p>
            <a:pPr>
              <a:defRPr/>
            </a:pPr>
            <a:fld id="{A104909B-6321-439E-8394-2BE6E4B5D0D8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617226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1pPr>
            <a:lvl2pPr marL="760351" indent="-291576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2pPr>
            <a:lvl3pPr marL="1171135" indent="-233583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3pPr>
            <a:lvl4pPr marL="1639911" indent="-233583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4pPr>
            <a:lvl5pPr marL="2110298" indent="-233583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5pPr>
            <a:lvl6pPr marL="2574242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6pPr>
            <a:lvl7pPr marL="3038185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7pPr>
            <a:lvl8pPr marL="3502129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8pPr>
            <a:lvl9pPr marL="3966072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9pPr>
          </a:lstStyle>
          <a:p>
            <a:fld id="{CE9BA6CF-2091-4D72-A2F1-2C3E9BBF0823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1pPr>
            <a:lvl2pPr marL="760351" indent="-291576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2pPr>
            <a:lvl3pPr marL="1171135" indent="-233583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3pPr>
            <a:lvl4pPr marL="1639911" indent="-233583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4pPr>
            <a:lvl5pPr marL="2110298" indent="-233583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5pPr>
            <a:lvl6pPr marL="2574242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6pPr>
            <a:lvl7pPr marL="3038185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7pPr>
            <a:lvl8pPr marL="3502129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8pPr>
            <a:lvl9pPr marL="3966072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360BD-7AFC-42CF-9468-2DF174D61B4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ws Gothic MT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14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1pPr>
            <a:lvl2pPr marL="756418" indent="-290068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2pPr>
            <a:lvl3pPr marL="1165077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3pPr>
            <a:lvl4pPr marL="1631428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4pPr>
            <a:lvl5pPr marL="2099381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5pPr>
            <a:lvl6pPr marL="256092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6pPr>
            <a:lvl7pPr marL="3022468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7pPr>
            <a:lvl8pPr marL="3484012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8pPr>
            <a:lvl9pPr marL="394555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9pPr>
          </a:lstStyle>
          <a:p>
            <a:fld id="{CE9BA6CF-2091-4D72-A2F1-2C3E9BBF0823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061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1pPr>
            <a:lvl2pPr marL="756418" indent="-290068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2pPr>
            <a:lvl3pPr marL="1165077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3pPr>
            <a:lvl4pPr marL="1631428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4pPr>
            <a:lvl5pPr marL="2099381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5pPr>
            <a:lvl6pPr marL="256092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6pPr>
            <a:lvl7pPr marL="3022468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7pPr>
            <a:lvl8pPr marL="3484012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8pPr>
            <a:lvl9pPr marL="394555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9pPr>
          </a:lstStyle>
          <a:p>
            <a:fld id="{CCB77C7B-E219-4E34-ADB0-AD4569C5950B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098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1pPr>
            <a:lvl2pPr marL="756418" indent="-290068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2pPr>
            <a:lvl3pPr marL="1165077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3pPr>
            <a:lvl4pPr marL="1631428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4pPr>
            <a:lvl5pPr marL="2099381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5pPr>
            <a:lvl6pPr marL="256092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6pPr>
            <a:lvl7pPr marL="3022468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7pPr>
            <a:lvl8pPr marL="3484012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8pPr>
            <a:lvl9pPr marL="394555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9pPr>
          </a:lstStyle>
          <a:p>
            <a:fld id="{CE9BA6CF-2091-4D72-A2F1-2C3E9BBF0823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1782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1pPr>
            <a:lvl2pPr marL="756418" indent="-290068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2pPr>
            <a:lvl3pPr marL="1165077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3pPr>
            <a:lvl4pPr marL="1631428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4pPr>
            <a:lvl5pPr marL="2099381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5pPr>
            <a:lvl6pPr marL="256092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6pPr>
            <a:lvl7pPr marL="3022468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7pPr>
            <a:lvl8pPr marL="3484012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8pPr>
            <a:lvl9pPr marL="394555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9pPr>
          </a:lstStyle>
          <a:p>
            <a:fld id="{CCB77C7B-E219-4E34-ADB0-AD4569C5950B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9994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1pPr>
            <a:lvl2pPr marL="756418" indent="-290068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2pPr>
            <a:lvl3pPr marL="1165077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3pPr>
            <a:lvl4pPr marL="1631428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4pPr>
            <a:lvl5pPr marL="2099381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5pPr>
            <a:lvl6pPr marL="256092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6pPr>
            <a:lvl7pPr marL="3022468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7pPr>
            <a:lvl8pPr marL="3484012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8pPr>
            <a:lvl9pPr marL="394555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9pPr>
          </a:lstStyle>
          <a:p>
            <a:fld id="{CE9BA6CF-2091-4D72-A2F1-2C3E9BBF0823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70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1pPr>
            <a:lvl2pPr marL="756418" indent="-290068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2pPr>
            <a:lvl3pPr marL="1165077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3pPr>
            <a:lvl4pPr marL="1631428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4pPr>
            <a:lvl5pPr marL="2099381" indent="-232375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5pPr>
            <a:lvl6pPr marL="256092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6pPr>
            <a:lvl7pPr marL="3022468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7pPr>
            <a:lvl8pPr marL="3484012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8pPr>
            <a:lvl9pPr marL="3945555" indent="-232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9pPr>
          </a:lstStyle>
          <a:p>
            <a:fld id="{CE9BA6CF-2091-4D72-A2F1-2C3E9BBF0823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8160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1pPr>
            <a:lvl2pPr marL="760351" indent="-291576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2pPr>
            <a:lvl3pPr marL="1171135" indent="-233583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3pPr>
            <a:lvl4pPr marL="1639911" indent="-233583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4pPr>
            <a:lvl5pPr marL="2110298" indent="-233583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5pPr>
            <a:lvl6pPr marL="2574242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6pPr>
            <a:lvl7pPr marL="3038185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7pPr>
            <a:lvl8pPr marL="3502129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8pPr>
            <a:lvl9pPr marL="3966072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9pPr>
          </a:lstStyle>
          <a:p>
            <a:fld id="{CAA66E2F-F3B7-4342-ADE9-DE7EF843AF2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3413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1pPr>
            <a:lvl2pPr marL="760351" indent="-291576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2pPr>
            <a:lvl3pPr marL="1171135" indent="-233583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3pPr>
            <a:lvl4pPr marL="1639911" indent="-233583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4pPr>
            <a:lvl5pPr marL="2110298" indent="-233583"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5pPr>
            <a:lvl6pPr marL="2574242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6pPr>
            <a:lvl7pPr marL="3038185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7pPr>
            <a:lvl8pPr marL="3502129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8pPr>
            <a:lvl9pPr marL="3966072" indent="-2335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charset="0"/>
                <a:ea typeface="MS PGothic" panose="020B0600070205080204" pitchFamily="34" charset="-128"/>
              </a:defRPr>
            </a:lvl9pPr>
          </a:lstStyle>
          <a:p>
            <a:fld id="{381D7B9F-AF6A-4220-8A3E-DDD953909EA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473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A4C7FF-DDC5-46C0-A2E4-9AA9D19C6AFB}" type="datetime1">
              <a:rPr lang="en-US" altLang="en-US" smtClean="0"/>
              <a:t>11/15/2020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54989-7CCB-4FAA-8A7D-6F242107C73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945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7654EF-A4AC-44DC-891D-4D5D14DC9453}" type="datetime1">
              <a:rPr lang="en-US" altLang="en-US" smtClean="0"/>
              <a:t>11/15/2020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7BFA35-9F55-4BB0-BCEB-727B177B5F5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799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21EF2-C501-4BD3-99E4-051F3817A96E}" type="datetime1">
              <a:rPr lang="en-US" altLang="en-US" smtClean="0"/>
              <a:t>11/15/2020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53EFA-8CCB-4023-82F2-941C0210495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16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BEC05-EDCE-4F1B-9E35-C1B5CF4A36B6}" type="datetime1">
              <a:rPr lang="en-US" altLang="en-US" smtClean="0"/>
              <a:t>11/15/2020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68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CB105A-6AE7-42C7-ABC2-BDD087A6F302}" type="datetime1">
              <a:rPr lang="en-US" altLang="en-US" smtClean="0"/>
              <a:t>11/15/2020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4F91C-6E93-4184-BFCA-37E897CE66B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656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189C5-8DA7-4A31-827E-36D8D3A1DE1B}" type="datetime1">
              <a:rPr lang="en-US" altLang="en-US" smtClean="0"/>
              <a:t>11/15/2020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34688-08A1-4358-A076-C9D46EDD7D2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494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AEFCB-59DA-4223-9D6B-B80C2AAA59C4}" type="datetime1">
              <a:rPr lang="en-US" altLang="en-US" smtClean="0"/>
              <a:t>11/15/2020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4C9F1-1AAE-43BE-9A64-88C7D274E4C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767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0B48F-E84C-45EC-BD60-08C7D6F4431F}" type="datetime1">
              <a:rPr lang="en-US" altLang="en-US" smtClean="0"/>
              <a:t>11/15/2020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3F7D2-886B-475C-B8AB-DD2A92034BE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175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B9795B-4512-4221-983D-3ECB50D37A85}" type="datetime1">
              <a:rPr lang="en-US" altLang="en-US" smtClean="0"/>
              <a:t>11/15/2020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B4825-F54E-47B9-8D7C-B6995D760FF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030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91CD08-CD4D-48C7-9507-19636C6A769B}" type="datetime1">
              <a:rPr lang="en-US" altLang="en-US" smtClean="0"/>
              <a:t>11/15/2020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0849F5-4577-41FC-8DA8-6FBC9446D2D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076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F9FB57-5595-4560-877B-4795384DF848}" type="datetime1">
              <a:rPr lang="en-US" altLang="en-US" smtClean="0"/>
              <a:t>11/15/2020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BD854-42A8-4065-AE63-6DE820EE6B8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940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9DD191-9B03-43AB-8BFC-28BF35C35C1B}" type="datetime1">
              <a:rPr lang="en-US" altLang="en-US" smtClean="0"/>
              <a:t>11/15/2020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1CC2392-5A2A-4DEB-BAAD-6E8F7AA25DE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559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0"/>
            <a:ext cx="9144793" cy="57185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971" y="3727858"/>
            <a:ext cx="4572001" cy="1721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`</a:t>
            </a:r>
          </a:p>
        </p:txBody>
      </p:sp>
      <p:pic>
        <p:nvPicPr>
          <p:cNvPr id="1946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95263"/>
            <a:ext cx="1060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05400" y="1099617"/>
            <a:ext cx="3511315" cy="39618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52986" y="3780562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b="1" dirty="0">
                <a:latin typeface="Goudy Old Style" panose="02020502050305020303" pitchFamily="18" charset="0"/>
              </a:rPr>
              <a:t>MONTHLY FINANCIAL REPORT</a:t>
            </a: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b="1" dirty="0">
                <a:latin typeface="Goudy Old Style" panose="02020502050305020303" pitchFamily="18" charset="0"/>
              </a:rPr>
              <a:t>through October 31, 2020 (FY 2020-21) </a:t>
            </a:r>
          </a:p>
          <a:p>
            <a:pPr algn="ctr">
              <a:spcBef>
                <a:spcPct val="0"/>
              </a:spcBef>
            </a:pPr>
            <a:r>
              <a:rPr lang="en-US" altLang="en-US" sz="900" dirty="0">
                <a:latin typeface="Goudy Old Style" panose="02020502050305020303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altLang="en-US" b="1" dirty="0">
                <a:latin typeface="Goudy Old Style" panose="02020502050305020303" pitchFamily="18" charset="0"/>
              </a:rPr>
              <a:t>New Haven BOE Finance &amp; Operations Committee Meeting</a:t>
            </a:r>
            <a:endParaRPr lang="en-US" altLang="en-US" dirty="0">
              <a:latin typeface="Goudy Old Style" panose="02020502050305020303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b="1" i="1" dirty="0">
                <a:latin typeface="Goudy Old Style" panose="02020502050305020303" pitchFamily="18" charset="0"/>
              </a:rPr>
              <a:t>November 16,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2116BD-CFC2-CC40-9AE0-FD1D3779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86" y="187346"/>
            <a:ext cx="6463864" cy="50409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5296958"/>
            <a:ext cx="2057400" cy="3042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AE9F11B-D3A4-48DA-8F1C-4E9BB5459B8D}" type="slidenum">
              <a:rPr lang="en-US" altLang="en-US" sz="1200" smtClean="0"/>
              <a:pPr>
                <a:spcAft>
                  <a:spcPts val="600"/>
                </a:spcAft>
                <a:defRPr/>
              </a:pPr>
              <a:t>10</a:t>
            </a:fld>
            <a:endParaRPr lang="en-US" altLang="en-US" sz="1200" dirty="0"/>
          </a:p>
        </p:txBody>
      </p:sp>
      <p:pic>
        <p:nvPicPr>
          <p:cNvPr id="5" name="Picture 4" descr="A picture containing food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82" y="187346"/>
            <a:ext cx="1060796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6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8E7EA2-1461-0947-88C5-456A461DA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57" y="234223"/>
            <a:ext cx="7126774" cy="52465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5296958"/>
            <a:ext cx="2057400" cy="3042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AE9F11B-D3A4-48DA-8F1C-4E9BB5459B8D}" type="slidenum">
              <a:rPr lang="en-US" altLang="en-US" sz="1200" smtClean="0"/>
              <a:pPr>
                <a:spcAft>
                  <a:spcPts val="600"/>
                </a:spcAft>
                <a:defRPr/>
              </a:pPr>
              <a:t>11</a:t>
            </a:fld>
            <a:endParaRPr lang="en-US" altLang="en-US" sz="1200" dirty="0"/>
          </a:p>
        </p:txBody>
      </p:sp>
      <p:pic>
        <p:nvPicPr>
          <p:cNvPr id="5" name="Picture 4" descr="A picture containing food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59" y="240790"/>
            <a:ext cx="1060796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54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05FD4F-57DD-4941-9104-13E1D5E44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59" y="405396"/>
            <a:ext cx="7915835" cy="448685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5296958"/>
            <a:ext cx="2057400" cy="3042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AE9F11B-D3A4-48DA-8F1C-4E9BB5459B8D}" type="slidenum">
              <a:rPr lang="en-US" altLang="en-US" sz="1200" smtClean="0"/>
              <a:pPr>
                <a:spcAft>
                  <a:spcPts val="600"/>
                </a:spcAft>
                <a:defRPr/>
              </a:pPr>
              <a:t>12</a:t>
            </a:fld>
            <a:endParaRPr lang="en-US" altLang="en-US" sz="1200" dirty="0"/>
          </a:p>
        </p:txBody>
      </p:sp>
      <p:pic>
        <p:nvPicPr>
          <p:cNvPr id="5" name="Picture 4" descr="A picture containing food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59" y="240790"/>
            <a:ext cx="1060796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11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7BC5EB-F940-9E4F-91ED-82834941C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93" y="188942"/>
            <a:ext cx="6552113" cy="541228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5296958"/>
            <a:ext cx="2057400" cy="3042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AE9F11B-D3A4-48DA-8F1C-4E9BB5459B8D}" type="slidenum">
              <a:rPr lang="en-US" altLang="en-US" sz="1200" smtClean="0"/>
              <a:pPr>
                <a:spcAft>
                  <a:spcPts val="600"/>
                </a:spcAft>
                <a:defRPr/>
              </a:pPr>
              <a:t>13</a:t>
            </a:fld>
            <a:endParaRPr lang="en-US" alt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16" y="181921"/>
            <a:ext cx="1060796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8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946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7475"/>
            <a:ext cx="1060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9192" y="446088"/>
            <a:ext cx="7777163" cy="3961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Funds (Grant) Details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951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1509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7475"/>
            <a:ext cx="1060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14400" y="509588"/>
            <a:ext cx="7248525" cy="5041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Grant’s fiscal year denotes the funding cycle that eligible expenses can be reimbursed.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“Award” (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and final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timing is not in sync with the fiscal year requiring reimbursement for expenses previously incurred.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of funding available from each specific grant may vary throughout the year based on enrollment or availability of funding from grantor.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490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39813" y="153988"/>
            <a:ext cx="7248525" cy="442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FY2020-2021 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 Sources (Revenues)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7475"/>
            <a:ext cx="1060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8757D-37F2-7542-8690-C4DBD4B87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13" y="805854"/>
            <a:ext cx="6828994" cy="47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91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7475"/>
            <a:ext cx="1060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EF26C-07D5-5D4B-80F0-6AD90EB97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20" y="537685"/>
            <a:ext cx="7004797" cy="49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89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7475"/>
            <a:ext cx="1060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39812" y="446088"/>
            <a:ext cx="7248525" cy="725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Fiscal Year 2020-21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Grant Funds (Special Funds) Expenditures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3019D-2FE0-C146-B65F-50E82401F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327150"/>
            <a:ext cx="70104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68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39964"/>
            <a:ext cx="10604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5460" y="321481"/>
            <a:ext cx="5509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2020-21 GRANT FUNDED EXPENDITURES BY CATEGORY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1B8F3-49FC-A643-B674-48258F5B7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983" y="830244"/>
            <a:ext cx="5785971" cy="45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5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946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7475"/>
            <a:ext cx="1060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9192" y="446088"/>
            <a:ext cx="7777163" cy="3961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Full-Year Forecast </a:t>
            </a:r>
          </a:p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Fiscal 2020-2021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710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5296958"/>
            <a:ext cx="2057400" cy="3042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AE9F11B-D3A4-48DA-8F1C-4E9BB5459B8D}" type="slidenum">
              <a:rPr lang="en-US" altLang="en-US" sz="1200" smtClean="0"/>
              <a:pPr>
                <a:spcAft>
                  <a:spcPts val="600"/>
                </a:spcAft>
                <a:defRPr/>
              </a:pPr>
              <a:t>3</a:t>
            </a:fld>
            <a:endParaRPr lang="en-US" altLang="en-US" sz="1200" dirty="0"/>
          </a:p>
        </p:txBody>
      </p:sp>
      <p:pic>
        <p:nvPicPr>
          <p:cNvPr id="6" name="Picture 5" descr="A picture containing food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4" y="189178"/>
            <a:ext cx="1060796" cy="329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C33969-DD93-2E4A-AE68-4AC90A7F7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4" y="735133"/>
            <a:ext cx="8104094" cy="411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7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5296958"/>
            <a:ext cx="2057400" cy="3042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AE9F11B-D3A4-48DA-8F1C-4E9BB5459B8D}" type="slidenum">
              <a:rPr lang="en-US" altLang="en-US" sz="1200" smtClean="0"/>
              <a:pPr>
                <a:spcAft>
                  <a:spcPts val="600"/>
                </a:spcAft>
                <a:defRPr/>
              </a:pPr>
              <a:t>4</a:t>
            </a:fld>
            <a:endParaRPr lang="en-US" altLang="en-US" sz="1200" dirty="0"/>
          </a:p>
        </p:txBody>
      </p:sp>
      <p:pic>
        <p:nvPicPr>
          <p:cNvPr id="6" name="Picture 5" descr="A picture containing food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4" y="189178"/>
            <a:ext cx="1060796" cy="3292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E0188D-8113-C042-A0E1-785920945F03}"/>
              </a:ext>
            </a:extLst>
          </p:cNvPr>
          <p:cNvSpPr/>
          <p:nvPr/>
        </p:nvSpPr>
        <p:spPr>
          <a:xfrm>
            <a:off x="904875" y="864526"/>
            <a:ext cx="7334250" cy="4012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assumptions to the November 12 forecast: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In-person instruction resumes January 3 (we recognize this is arbitrary at this point).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only receive half of the Magnet School Transportation Grant.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annualized the November 13 payroll for the full year.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 estimates so far are conservative and not fully projected or allocated.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8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22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0" y="117475"/>
            <a:ext cx="1060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4875" y="864526"/>
            <a:ext cx="7334250" cy="4012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driving the current surplus projection: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salaries – wage freeze in 2020-21 in the new contract and hiring diligence since January 2020.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Vacancies impacting salary expenses for non-instructional full-time positions.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Substitutes so far look favorable, even with ADA accommodations for certified staff and slight increase in daily rate because of change in minimum wage.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general, lower spending with buildings not in use.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856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946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7475"/>
            <a:ext cx="1060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9192" y="446088"/>
            <a:ext cx="7777163" cy="3961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Fiscal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6778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22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0" y="117475"/>
            <a:ext cx="1060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0" y="1547018"/>
            <a:ext cx="7334250" cy="3158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expenditures through 10/31/20 are $47.1 million.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Fund expenditures incurred through 10/31/20 are $35.6 million or 18.8% of the adopted budget.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 expenditures incurred through 10/31/20 are $11.5 million or 17.9% of the expected grant revenue.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500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4" y="189178"/>
            <a:ext cx="1060796" cy="3292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3952E-3E80-AC47-B99A-214758B9D6F5}"/>
              </a:ext>
            </a:extLst>
          </p:cNvPr>
          <p:cNvSpPr txBox="1"/>
          <p:nvPr/>
        </p:nvSpPr>
        <p:spPr>
          <a:xfrm>
            <a:off x="1863587" y="518391"/>
            <a:ext cx="5416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Fiscal Year 2020-2021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Expenditures (Unaudited) as of October 31,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F4C5CA-5C1C-2544-83CE-17B8D029C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4" y="1218796"/>
            <a:ext cx="3867524" cy="25493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A6AF73-06D7-DA42-B6AD-FC7DC7C9B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877" y="1425387"/>
            <a:ext cx="4384779" cy="19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4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946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7475"/>
            <a:ext cx="10604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9192" y="446088"/>
            <a:ext cx="7777163" cy="39618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Fund Details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F11B-D3A4-48DA-8F1C-4E9BB5459B8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7490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343</Words>
  <Application>Microsoft Office PowerPoint</Application>
  <PresentationFormat>On-screen Show (16:10)</PresentationFormat>
  <Paragraphs>68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MS PGothic</vt:lpstr>
      <vt:lpstr>Arial</vt:lpstr>
      <vt:lpstr>Calibri</vt:lpstr>
      <vt:lpstr>Calibri Light</vt:lpstr>
      <vt:lpstr>Goudy Old Style</vt:lpstr>
      <vt:lpstr>News Gothic MT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Penn, Phillip</dc:creator>
  <cp:lastModifiedBy>Penn, Phillip</cp:lastModifiedBy>
  <cp:revision>100</cp:revision>
  <cp:lastPrinted>2020-06-11T22:16:35Z</cp:lastPrinted>
  <dcterms:created xsi:type="dcterms:W3CDTF">2020-01-16T09:42:05Z</dcterms:created>
  <dcterms:modified xsi:type="dcterms:W3CDTF">2020-11-15T22:32:12Z</dcterms:modified>
</cp:coreProperties>
</file>